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4" r:id="rId3"/>
    <p:sldMasterId id="2147483693" r:id="rId4"/>
  </p:sldMasterIdLst>
  <p:notesMasterIdLst>
    <p:notesMasterId r:id="rId16"/>
  </p:notesMasterIdLst>
  <p:sldIdLst>
    <p:sldId id="316" r:id="rId5"/>
    <p:sldId id="397" r:id="rId6"/>
    <p:sldId id="420" r:id="rId7"/>
    <p:sldId id="421" r:id="rId8"/>
    <p:sldId id="419" r:id="rId9"/>
    <p:sldId id="417" r:id="rId10"/>
    <p:sldId id="408" r:id="rId11"/>
    <p:sldId id="411" r:id="rId12"/>
    <p:sldId id="409" r:id="rId13"/>
    <p:sldId id="407" r:id="rId14"/>
    <p:sldId id="423" r:id="rId15"/>
  </p:sldIdLst>
  <p:sldSz cx="12192000" cy="6858000"/>
  <p:notesSz cx="7019925" cy="9305925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5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7" autoAdjust="0"/>
    <p:restoredTop sz="97992" autoAdjust="0"/>
  </p:normalViewPr>
  <p:slideViewPr>
    <p:cSldViewPr snapToGrid="0" snapToObjects="1">
      <p:cViewPr>
        <p:scale>
          <a:sx n="75" d="100"/>
          <a:sy n="75" d="100"/>
        </p:scale>
        <p:origin x="-43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EEAF1CE-5F4D-8042-8CB1-9D1DC67DF953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B0E0EC5-F3AF-424F-9CAC-A71240FA8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F064-C445-494C-ABD7-B7E3F5D817F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0EC5-F3AF-424F-9CAC-A71240FA8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F383-DC7F-9A42-8B8D-7A060DB3B0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F383-DC7F-9A42-8B8D-7A060DB3B0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4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F064-C445-494C-ABD7-B7E3F5D817F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1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0EC5-F3AF-424F-9CAC-A71240FA8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F064-C445-494C-ABD7-B7E3F5D817F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F064-C445-494C-ABD7-B7E3F5D817F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C5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9820" y="1109135"/>
            <a:ext cx="6697629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49820" y="3988033"/>
            <a:ext cx="66976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88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86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48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7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7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5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5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4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4432" y="2096808"/>
            <a:ext cx="3109608" cy="26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DB04-3903-EF48-97D3-AB4F034773BF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DDE8-C78A-B74A-9832-3606791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36"/>
            <a:ext cx="10515600" cy="4185031"/>
          </a:xfrm>
          <a:prstGeom prst="rect">
            <a:avLst/>
          </a:prstGeom>
        </p:spPr>
        <p:txBody>
          <a:bodyPr vert="horz" lIns="90050" tIns="45718" rIns="90050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1008"/>
            <a:ext cx="2743200" cy="365125"/>
          </a:xfrm>
          <a:prstGeom prst="rect">
            <a:avLst/>
          </a:prstGeom>
        </p:spPr>
        <p:txBody>
          <a:bodyPr vert="horz" lIns="90050" tIns="45718" rIns="90050" bIns="45718" rtlCol="0" anchor="ctr"/>
          <a:lstStyle>
            <a:lvl1pPr algn="l">
              <a:defRPr sz="1200">
                <a:solidFill>
                  <a:srgbClr val="C5222A"/>
                </a:solidFill>
              </a:defRPr>
            </a:lvl1pPr>
          </a:lstStyle>
          <a:p>
            <a:pPr defTabSz="898686"/>
            <a:fld id="{6C109096-8551-B646-A119-D4863D0C903D}" type="datetime1">
              <a:rPr lang="en-US" smtClean="0"/>
              <a:pPr defTabSz="898686"/>
              <a:t>5/11/17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8664" y="6271008"/>
            <a:ext cx="2743200" cy="365125"/>
          </a:xfrm>
          <a:prstGeom prst="rect">
            <a:avLst/>
          </a:prstGeom>
        </p:spPr>
        <p:txBody>
          <a:bodyPr vert="horz" lIns="90050" tIns="45718" rIns="90050" bIns="45718" rtlCol="0" anchor="ctr"/>
          <a:lstStyle>
            <a:lvl1pPr algn="r">
              <a:defRPr sz="1200">
                <a:solidFill>
                  <a:srgbClr val="C5222A"/>
                </a:solidFill>
              </a:defRPr>
            </a:lvl1pPr>
          </a:lstStyle>
          <a:p>
            <a:pPr defTabSz="898686"/>
            <a:fld id="{8271E357-B647-3C4E-A690-586D5B0EF4B8}" type="slidenum">
              <a:rPr lang="en-US" smtClean="0"/>
              <a:pPr defTabSz="898686"/>
              <a:t>‹#›</a:t>
            </a:fld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50" tIns="45718" rIns="90050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89868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ckwell" charset="0"/>
          <a:ea typeface="+mj-ea"/>
          <a:cs typeface="+mj-cs"/>
        </a:defRPr>
      </a:lvl1pPr>
    </p:titleStyle>
    <p:bodyStyle>
      <a:lvl1pPr marL="224893" indent="-224893" algn="l" defTabSz="89868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4678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539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403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913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376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774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270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479" indent="-224893" algn="l" defTabSz="8986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8863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8686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076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566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078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939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167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94619" algn="l" defTabSz="8986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884"/>
            <a:ext cx="10972800" cy="573207"/>
          </a:xfrm>
          <a:prstGeom prst="rect">
            <a:avLst/>
          </a:prstGeom>
        </p:spPr>
        <p:txBody>
          <a:bodyPr vert="horz" lIns="119060" tIns="59531" rIns="119060" bIns="5953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27622"/>
            <a:ext cx="10972800" cy="5312395"/>
          </a:xfrm>
          <a:prstGeom prst="rect">
            <a:avLst/>
          </a:prstGeom>
        </p:spPr>
        <p:txBody>
          <a:bodyPr vert="horz" lIns="119060" tIns="59531" rIns="119060" bIns="595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7955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593634" rtl="0" eaLnBrk="1" latinLnBrk="0" hangingPunct="1">
        <a:spcBef>
          <a:spcPct val="0"/>
        </a:spcBef>
        <a:buNone/>
        <a:defRPr sz="3500" b="1" i="0" kern="1200" spc="4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44597" indent="-444597" algn="l" defTabSz="59363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Arial"/>
          <a:ea typeface="+mn-ea"/>
          <a:cs typeface="Arial"/>
        </a:defRPr>
      </a:lvl1pPr>
      <a:lvl2pPr marL="964867" indent="-370993" algn="l" defTabSz="593634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83890" indent="-296227" algn="l" defTabSz="593634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2077675" indent="-296227" algn="l" defTabSz="593634" rtl="0" eaLnBrk="1" latinLnBrk="0" hangingPunct="1">
        <a:spcBef>
          <a:spcPct val="20000"/>
        </a:spcBef>
        <a:buFont typeface="Courier New" pitchFamily="49" charset="0"/>
        <a:buChar char="o"/>
        <a:defRPr sz="21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2670615" indent="-296227" algn="l" defTabSz="593634" rtl="0" eaLnBrk="1" latinLnBrk="0" hangingPunct="1">
        <a:spcBef>
          <a:spcPct val="20000"/>
        </a:spcBef>
        <a:buFont typeface="Arial"/>
        <a:buChar char="»"/>
        <a:defRPr sz="19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3264128" indent="-296227" algn="l" defTabSz="59363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57958" indent="-296227" algn="l" defTabSz="59363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451283" indent="-296227" algn="l" defTabSz="59363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044737" indent="-296227" algn="l" defTabSz="59363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634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174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0974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4067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7340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006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4679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8004" algn="l" defTabSz="5936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535"/>
            <a:ext cx="10972800" cy="573208"/>
          </a:xfrm>
          <a:prstGeom prst="rect">
            <a:avLst/>
          </a:prstGeom>
        </p:spPr>
        <p:txBody>
          <a:bodyPr vert="horz" lIns="120512" tIns="60256" rIns="120512" bIns="6025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27622"/>
            <a:ext cx="10972800" cy="5312395"/>
          </a:xfrm>
          <a:prstGeom prst="rect">
            <a:avLst/>
          </a:prstGeom>
        </p:spPr>
        <p:txBody>
          <a:bodyPr vert="horz" lIns="120512" tIns="60256" rIns="120512" bIns="602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52" y="725803"/>
            <a:ext cx="10972799" cy="0"/>
          </a:xfrm>
          <a:prstGeom prst="line">
            <a:avLst/>
          </a:prstGeom>
          <a:ln>
            <a:solidFill>
              <a:srgbClr val="B50E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7312" y="6298344"/>
            <a:ext cx="693376" cy="365125"/>
          </a:xfrm>
          <a:prstGeom prst="rect">
            <a:avLst/>
          </a:prstGeom>
        </p:spPr>
        <p:txBody>
          <a:bodyPr vert="horz" lIns="120512" tIns="60256" rIns="120512" bIns="60256" rtlCol="0" anchor="ctr"/>
          <a:lstStyle>
            <a:lvl1pPr algn="l">
              <a:defRPr sz="1100" b="1" i="0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pPr defTabSz="1219080"/>
            <a:fld id="{0EE2E821-A447-2544-891B-0EFA80CBF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98344"/>
            <a:ext cx="3079448" cy="365125"/>
          </a:xfrm>
          <a:prstGeom prst="rect">
            <a:avLst/>
          </a:prstGeom>
        </p:spPr>
        <p:txBody>
          <a:bodyPr vert="horz" lIns="120512" tIns="60256" rIns="120512" bIns="60256" rtlCol="0" anchor="ctr"/>
          <a:lstStyle>
            <a:lvl1pPr algn="l">
              <a:defRPr sz="1100" spc="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2190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lderouen\Desktop\ARBYS_4C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132" y="6194724"/>
            <a:ext cx="670269" cy="5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0970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01613" rtl="0" eaLnBrk="1" latinLnBrk="0" hangingPunct="1">
        <a:spcBef>
          <a:spcPct val="0"/>
        </a:spcBef>
        <a:buNone/>
        <a:defRPr sz="2700" b="1" i="0" kern="1200" spc="400">
          <a:solidFill>
            <a:schemeClr val="tx1"/>
          </a:solidFill>
          <a:latin typeface="Rockwell"/>
          <a:ea typeface="+mj-ea"/>
          <a:cs typeface="Rockwell"/>
        </a:defRPr>
      </a:lvl1pPr>
    </p:titleStyle>
    <p:bodyStyle>
      <a:lvl1pPr marL="450867" indent="-450867" algn="l" defTabSz="601613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Arial"/>
          <a:ea typeface="+mn-ea"/>
          <a:cs typeface="Arial"/>
        </a:defRPr>
      </a:lvl1pPr>
      <a:lvl2pPr marL="977926" indent="-376072" algn="l" defTabSz="60161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504101" indent="-300576" algn="l" defTabSz="601613" rtl="0" eaLnBrk="1" latinLnBrk="0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2105970" indent="-300576" algn="l" defTabSz="601613" rtl="0" eaLnBrk="1" latinLnBrk="0" hangingPunct="1">
        <a:spcBef>
          <a:spcPct val="20000"/>
        </a:spcBef>
        <a:buFont typeface="Courier New" pitchFamily="49" charset="0"/>
        <a:buChar char="o"/>
        <a:defRPr sz="21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2707295" indent="-300576" algn="l" defTabSz="601613" rtl="0" eaLnBrk="1" latinLnBrk="0" hangingPunct="1">
        <a:spcBef>
          <a:spcPct val="20000"/>
        </a:spcBef>
        <a:buFont typeface="Arial"/>
        <a:buChar char="»"/>
        <a:defRPr sz="19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3308739" indent="-300576" algn="l" defTabSz="60161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10524" indent="-300576" algn="l" defTabSz="60161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12222" indent="-300576" algn="l" defTabSz="60161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859" indent="-300576" algn="l" defTabSz="60161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613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361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914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718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7875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9648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325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3086" algn="l" defTabSz="6016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838200" y="6271008"/>
            <a:ext cx="2743200" cy="365125"/>
          </a:xfrm>
        </p:spPr>
        <p:txBody>
          <a:bodyPr/>
          <a:lstStyle/>
          <a:p>
            <a:fld id="{F5991FC9-9C70-F942-8D69-81287F488E5D}" type="datetime1">
              <a:rPr lang="en-US" smtClean="0"/>
              <a:pPr/>
              <a:t>5/11/17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10600" y="6271008"/>
            <a:ext cx="2743200" cy="365125"/>
          </a:xfrm>
        </p:spPr>
        <p:txBody>
          <a:bodyPr/>
          <a:lstStyle/>
          <a:p>
            <a:fld id="{8271E357-B647-3C4E-A690-586D5B0EF4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81280" y="1253067"/>
            <a:ext cx="6697629" cy="2759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How to Take Your Twitter Strategy from Meh to Wow</a:t>
            </a:r>
            <a:r>
              <a:rPr lang="en-US" dirty="0" smtClean="0"/>
              <a:t>!</a:t>
            </a:r>
            <a:endParaRPr lang="en-US" b="1" dirty="0"/>
          </a:p>
        </p:txBody>
      </p:sp>
      <p:sp>
        <p:nvSpPr>
          <p:cNvPr id="20" name="Slide Number Placeholder 8"/>
          <p:cNvSpPr txBox="1">
            <a:spLocks/>
          </p:cNvSpPr>
          <p:nvPr/>
        </p:nvSpPr>
        <p:spPr bwMode="auto">
          <a:xfrm>
            <a:off x="9787467" y="615512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9787467" y="6383722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1280" y="4289767"/>
            <a:ext cx="6482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Rockwell"/>
                <a:cs typeface="Rockwell"/>
              </a:rPr>
              <a:t>- Josh Martin, Sr. Director Digital &amp; Social</a:t>
            </a:r>
            <a:endParaRPr lang="en-US" sz="2400" dirty="0" smtClean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0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48590" y="439038"/>
            <a:ext cx="11091644" cy="1028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FFFFFF"/>
                </a:solidFill>
              </a:rPr>
              <a:t>Posts That Make Us Proud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6-11-11 at 8.56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397000"/>
            <a:ext cx="3931920" cy="5002704"/>
          </a:xfrm>
          <a:prstGeom prst="rect">
            <a:avLst/>
          </a:prstGeom>
        </p:spPr>
      </p:pic>
      <p:pic>
        <p:nvPicPr>
          <p:cNvPr id="10" name="Picture 9" descr="Screen Shot 2016-11-11 at 8.57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88" y="1381125"/>
            <a:ext cx="3931920" cy="5015994"/>
          </a:xfrm>
          <a:prstGeom prst="rect">
            <a:avLst/>
          </a:prstGeom>
        </p:spPr>
      </p:pic>
      <p:pic>
        <p:nvPicPr>
          <p:cNvPr id="11" name="Picture 10" descr="Screen Shot 2016-11-11 at 8.56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55" y="1397001"/>
            <a:ext cx="3931920" cy="4987873"/>
          </a:xfrm>
          <a:prstGeom prst="rect">
            <a:avLst/>
          </a:prstGeom>
        </p:spPr>
      </p:pic>
      <p:sp>
        <p:nvSpPr>
          <p:cNvPr id="8" name="Slide Number Placeholder 8"/>
          <p:cNvSpPr txBox="1">
            <a:spLocks/>
          </p:cNvSpPr>
          <p:nvPr/>
        </p:nvSpPr>
        <p:spPr bwMode="auto">
          <a:xfrm>
            <a:off x="9787467" y="635831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9787467" y="6586918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140" y="434617"/>
            <a:ext cx="5059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KEY TAKEAWAYS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7634" y="1961249"/>
            <a:ext cx="675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Focus on what people really care about</a:t>
            </a:r>
            <a:endParaRPr lang="en-US" sz="28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4" y="1899509"/>
            <a:ext cx="672354" cy="672354"/>
          </a:xfrm>
          <a:prstGeom prst="rect">
            <a:avLst/>
          </a:prstGeom>
        </p:spPr>
      </p:pic>
      <p:sp>
        <p:nvSpPr>
          <p:cNvPr id="9" name="Slide Number Placeholder 8"/>
          <p:cNvSpPr txBox="1">
            <a:spLocks/>
          </p:cNvSpPr>
          <p:nvPr/>
        </p:nvSpPr>
        <p:spPr bwMode="auto">
          <a:xfrm>
            <a:off x="9787467" y="615512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9787467" y="6383722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140" y="1413731"/>
            <a:ext cx="58528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Listen to your audience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Don’t be afraid to test &amp; learn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Be different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78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6655" y="6152235"/>
            <a:ext cx="627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Listen First</a:t>
            </a:r>
            <a:endParaRPr lang="en-US" sz="36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01803"/>
            <a:ext cx="12192000" cy="2106173"/>
          </a:xfrm>
          <a:prstGeom prst="rect">
            <a:avLst/>
          </a:prstGeom>
          <a:solidFill>
            <a:srgbClr val="C5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140" y="434617"/>
            <a:ext cx="35846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OUR SOCIAL POV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76751" y="4020165"/>
            <a:ext cx="5714860" cy="20352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We’re Looking For:</a:t>
            </a:r>
          </a:p>
          <a:p>
            <a:pPr marL="457200" indent="-457200">
              <a:buFont typeface="Arial"/>
              <a:buChar char="•"/>
            </a:pP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vs. Quantity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Authentic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Differentiated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Contextually Relevant / Targeted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456708" y="4010349"/>
            <a:ext cx="5659720" cy="20352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We Want to Avoid:</a:t>
            </a:r>
          </a:p>
          <a:p>
            <a:pPr marL="457200" indent="-457200">
              <a:buFont typeface="Arial"/>
              <a:buChar char="•"/>
            </a:pP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Forced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Cute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7634" y="1961249"/>
            <a:ext cx="675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Focus on what people really care about</a:t>
            </a:r>
            <a:endParaRPr lang="en-US" sz="28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5999" y="4060877"/>
            <a:ext cx="0" cy="20390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4" y="1899509"/>
            <a:ext cx="672354" cy="672354"/>
          </a:xfrm>
          <a:prstGeom prst="rect">
            <a:avLst/>
          </a:prstGeom>
        </p:spPr>
      </p:pic>
      <p:sp>
        <p:nvSpPr>
          <p:cNvPr id="9" name="Slide Number Placeholder 8"/>
          <p:cNvSpPr txBox="1">
            <a:spLocks/>
          </p:cNvSpPr>
          <p:nvPr/>
        </p:nvSpPr>
        <p:spPr bwMode="auto">
          <a:xfrm>
            <a:off x="9787467" y="615512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9787467" y="6383722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025" y="1034388"/>
            <a:ext cx="3015916" cy="1058378"/>
          </a:xfrm>
          <a:prstGeom prst="rect">
            <a:avLst/>
          </a:prstGeom>
          <a:solidFill>
            <a:srgbClr val="C5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4372" y="1036931"/>
            <a:ext cx="3015916" cy="1056589"/>
          </a:xfrm>
          <a:prstGeom prst="rect">
            <a:avLst/>
          </a:prstGeom>
          <a:solidFill>
            <a:srgbClr val="C5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05579" y="1035577"/>
            <a:ext cx="3015916" cy="1057541"/>
          </a:xfrm>
          <a:prstGeom prst="rect">
            <a:avLst/>
          </a:prstGeom>
          <a:solidFill>
            <a:srgbClr val="C5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61976" y="1034388"/>
            <a:ext cx="3015916" cy="1058377"/>
          </a:xfrm>
          <a:prstGeom prst="rect">
            <a:avLst/>
          </a:prstGeom>
          <a:solidFill>
            <a:srgbClr val="C5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136485" y="2637250"/>
            <a:ext cx="0" cy="36123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140" y="434617"/>
            <a:ext cx="3984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OUR PERSONALITY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3423" y="2222934"/>
            <a:ext cx="2550668" cy="4213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</a:t>
            </a:r>
          </a:p>
          <a:p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quick, relevant remarks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self deprecating when appropriate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 off smarter to fewer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ourselves too seriously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puns, dad humor, slapstick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needy / “try too hard”  or forced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Inside jokes, Banter, Personal humor, Sharp, Insightful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44535"/>
            <a:ext cx="301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WITTY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5999" y="2637250"/>
            <a:ext cx="0" cy="36123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25795" y="2637249"/>
            <a:ext cx="0" cy="36123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63759" y="1044535"/>
            <a:ext cx="301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BOLD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4419" y="1044535"/>
            <a:ext cx="301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CONFIDENT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8275" y="1031088"/>
            <a:ext cx="301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GENUINE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82" y="1481492"/>
            <a:ext cx="3013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We make clever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observations</a:t>
            </a:r>
            <a:endParaRPr lang="en-US" sz="16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2204" y="1473220"/>
            <a:ext cx="3013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We speak without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hesitation or regret</a:t>
            </a:r>
            <a:endParaRPr lang="en-US" sz="16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02002" y="1480637"/>
            <a:ext cx="3013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We’re proud of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who we are</a:t>
            </a:r>
            <a:endParaRPr lang="en-US" sz="16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61275" y="1480637"/>
            <a:ext cx="3013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We stay true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to ourselves</a:t>
            </a:r>
            <a:endParaRPr lang="en-US" sz="16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3351663" y="2222934"/>
            <a:ext cx="2542631" cy="4213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</a:t>
            </a:r>
          </a:p>
          <a:p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surprising &amp; different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 our mind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risks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 off mean-spirited or defensive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afraid of judgement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exclamation points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Strong POV, Spontaneous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earless, Obscure, Direct, Ballsy, Scrappy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6390058" y="2222750"/>
            <a:ext cx="2456896" cy="4213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</a:t>
            </a:r>
          </a:p>
          <a:p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 directly &amp; simply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where we don’t belong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say it if it adds value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cocky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Seek affirmation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Overthink it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Unspoken pride, Knowledgeable, Unapologetic, Unbothered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9445903" y="2222750"/>
            <a:ext cx="2477158" cy="4213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</a:t>
            </a:r>
          </a:p>
          <a:p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ourselves as      a true fan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 off approachable / relatable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consistent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like every other brand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 to be everything     to everyone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 to be something we’re not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 aware, Permission to be there, Real, Legit, Straight shooter, No BS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/>
          <p:cNvSpPr/>
          <p:nvPr/>
        </p:nvSpPr>
        <p:spPr>
          <a:xfrm>
            <a:off x="3055387" y="3689963"/>
            <a:ext cx="2538759" cy="2726532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75" name="Oval 74"/>
          <p:cNvSpPr/>
          <p:nvPr/>
        </p:nvSpPr>
        <p:spPr>
          <a:xfrm>
            <a:off x="2479108" y="491884"/>
            <a:ext cx="5483805" cy="55037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73" name="Oval 72"/>
          <p:cNvSpPr/>
          <p:nvPr/>
        </p:nvSpPr>
        <p:spPr>
          <a:xfrm>
            <a:off x="3615836" y="3281851"/>
            <a:ext cx="3563464" cy="3123957"/>
          </a:xfrm>
          <a:prstGeom prst="ellipse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13" name="TextBox 12"/>
          <p:cNvSpPr txBox="1"/>
          <p:nvPr/>
        </p:nvSpPr>
        <p:spPr>
          <a:xfrm>
            <a:off x="355591" y="372409"/>
            <a:ext cx="1173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C0000"/>
                </a:solidFill>
                <a:latin typeface="Rockwell"/>
                <a:cs typeface="Rockwell"/>
              </a:rPr>
              <a:t>NICHE AREAS </a:t>
            </a:r>
          </a:p>
        </p:txBody>
      </p:sp>
      <p:sp>
        <p:nvSpPr>
          <p:cNvPr id="36" name="Oval 35"/>
          <p:cNvSpPr/>
          <p:nvPr/>
        </p:nvSpPr>
        <p:spPr>
          <a:xfrm>
            <a:off x="144728" y="826815"/>
            <a:ext cx="5762217" cy="5475019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48" name="Oval 47"/>
          <p:cNvSpPr/>
          <p:nvPr/>
        </p:nvSpPr>
        <p:spPr>
          <a:xfrm>
            <a:off x="3144994" y="2495045"/>
            <a:ext cx="1975844" cy="16672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49" name="Oval 48"/>
          <p:cNvSpPr/>
          <p:nvPr/>
        </p:nvSpPr>
        <p:spPr>
          <a:xfrm>
            <a:off x="1808885" y="2343891"/>
            <a:ext cx="3656327" cy="3713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0" name="Oval 49"/>
          <p:cNvSpPr/>
          <p:nvPr/>
        </p:nvSpPr>
        <p:spPr>
          <a:xfrm>
            <a:off x="2812107" y="4252933"/>
            <a:ext cx="1533133" cy="1201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1" name="Oval 50"/>
          <p:cNvSpPr/>
          <p:nvPr/>
        </p:nvSpPr>
        <p:spPr>
          <a:xfrm>
            <a:off x="3381446" y="1011670"/>
            <a:ext cx="5719687" cy="5157052"/>
          </a:xfrm>
          <a:prstGeom prst="ellipse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2" name="Oval 51"/>
          <p:cNvSpPr/>
          <p:nvPr/>
        </p:nvSpPr>
        <p:spPr>
          <a:xfrm>
            <a:off x="2200697" y="1707047"/>
            <a:ext cx="3139631" cy="28529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3" name="Rectangle 52"/>
          <p:cNvSpPr/>
          <p:nvPr/>
        </p:nvSpPr>
        <p:spPr>
          <a:xfrm>
            <a:off x="5088648" y="2180939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Nerds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3129" y="5498095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Makers</a:t>
            </a:r>
          </a:p>
        </p:txBody>
      </p:sp>
      <p:sp>
        <p:nvSpPr>
          <p:cNvPr id="55" name="Oval 54"/>
          <p:cNvSpPr/>
          <p:nvPr/>
        </p:nvSpPr>
        <p:spPr>
          <a:xfrm>
            <a:off x="3670080" y="3338157"/>
            <a:ext cx="1506240" cy="1391572"/>
          </a:xfrm>
          <a:prstGeom prst="ellipse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6" name="Oval 55"/>
          <p:cNvSpPr/>
          <p:nvPr/>
        </p:nvSpPr>
        <p:spPr>
          <a:xfrm>
            <a:off x="3869941" y="1852503"/>
            <a:ext cx="1571103" cy="14056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7" name="Rectangle 56"/>
          <p:cNvSpPr/>
          <p:nvPr/>
        </p:nvSpPr>
        <p:spPr>
          <a:xfrm>
            <a:off x="3791400" y="1830966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Anime </a:t>
            </a:r>
          </a:p>
        </p:txBody>
      </p:sp>
      <p:sp>
        <p:nvSpPr>
          <p:cNvPr id="58" name="Oval 57"/>
          <p:cNvSpPr/>
          <p:nvPr/>
        </p:nvSpPr>
        <p:spPr>
          <a:xfrm>
            <a:off x="4114833" y="2403902"/>
            <a:ext cx="1975844" cy="16672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59" name="Rectangle 58"/>
          <p:cNvSpPr/>
          <p:nvPr/>
        </p:nvSpPr>
        <p:spPr>
          <a:xfrm>
            <a:off x="4424549" y="2584162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Comic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04577" y="1954559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Sci-Fi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59779" y="3991473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Fantasy </a:t>
            </a:r>
          </a:p>
        </p:txBody>
      </p:sp>
      <p:sp>
        <p:nvSpPr>
          <p:cNvPr id="62" name="Oval 61"/>
          <p:cNvSpPr/>
          <p:nvPr/>
        </p:nvSpPr>
        <p:spPr>
          <a:xfrm>
            <a:off x="3493283" y="3341170"/>
            <a:ext cx="2100863" cy="1763929"/>
          </a:xfrm>
          <a:prstGeom prst="ellipse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63" name="Rectangle 62"/>
          <p:cNvSpPr/>
          <p:nvPr/>
        </p:nvSpPr>
        <p:spPr>
          <a:xfrm>
            <a:off x="9039161" y="1750051"/>
            <a:ext cx="2838918" cy="871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33" b="1">
                <a:solidFill>
                  <a:srgbClr val="BC0000"/>
                </a:solidFill>
                <a:latin typeface="Rockwell"/>
                <a:cs typeface="Rockwell"/>
              </a:rPr>
              <a:t>Beyond </a:t>
            </a:r>
          </a:p>
          <a:p>
            <a:pPr algn="ctr"/>
            <a:r>
              <a:rPr lang="en-US" sz="2533" b="1" dirty="0">
                <a:solidFill>
                  <a:srgbClr val="BC0000"/>
                </a:solidFill>
                <a:latin typeface="Rockwell"/>
                <a:cs typeface="Rockwell"/>
              </a:rPr>
              <a:t>Gaming/Nerd+: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747472" y="4769337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Cosplay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41939" y="4471939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Science/Math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78396" y="2936745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Literary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06681" y="4746431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Gamers</a:t>
            </a:r>
          </a:p>
        </p:txBody>
      </p:sp>
      <p:sp>
        <p:nvSpPr>
          <p:cNvPr id="72" name="Oval 71"/>
          <p:cNvSpPr/>
          <p:nvPr/>
        </p:nvSpPr>
        <p:spPr>
          <a:xfrm>
            <a:off x="4114833" y="2813815"/>
            <a:ext cx="1428919" cy="1408528"/>
          </a:xfrm>
          <a:prstGeom prst="ellipse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 dirty="0"/>
          </a:p>
        </p:txBody>
      </p:sp>
      <p:sp>
        <p:nvSpPr>
          <p:cNvPr id="74" name="Rectangle 73"/>
          <p:cNvSpPr/>
          <p:nvPr/>
        </p:nvSpPr>
        <p:spPr>
          <a:xfrm>
            <a:off x="5213905" y="5194161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Sports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637047" y="712154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TV/Film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59829" y="2506360"/>
            <a:ext cx="2618103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i="1" dirty="0">
                <a:latin typeface="Rockwell"/>
                <a:cs typeface="Rockwell"/>
              </a:rPr>
              <a:t>Nostalgia </a:t>
            </a:r>
          </a:p>
          <a:p>
            <a:r>
              <a:rPr lang="en-US" sz="1867" i="1" dirty="0">
                <a:latin typeface="Rockwell"/>
                <a:cs typeface="Rockwell"/>
              </a:rPr>
              <a:t>Sports </a:t>
            </a:r>
          </a:p>
          <a:p>
            <a:r>
              <a:rPr lang="en-US" sz="1867" i="1" dirty="0">
                <a:latin typeface="Rockwell"/>
                <a:cs typeface="Rockwell"/>
              </a:rPr>
              <a:t>Events </a:t>
            </a:r>
          </a:p>
          <a:p>
            <a:r>
              <a:rPr lang="en-US" sz="1867" i="1" dirty="0">
                <a:latin typeface="Rockwell"/>
                <a:cs typeface="Rockwell"/>
              </a:rPr>
              <a:t>TV</a:t>
            </a:r>
          </a:p>
          <a:p>
            <a:r>
              <a:rPr lang="en-US" sz="1867" i="1" dirty="0">
                <a:latin typeface="Rockwell"/>
                <a:cs typeface="Rockwell"/>
              </a:rPr>
              <a:t>Wrestling </a:t>
            </a:r>
          </a:p>
          <a:p>
            <a:r>
              <a:rPr lang="en-US" sz="1867" i="1" dirty="0">
                <a:latin typeface="Rockwell"/>
                <a:cs typeface="Rockwell"/>
              </a:rPr>
              <a:t>Launch</a:t>
            </a:r>
          </a:p>
          <a:p>
            <a:r>
              <a:rPr lang="en-US" sz="1867" i="1" dirty="0">
                <a:latin typeface="Rockwell"/>
                <a:cs typeface="Rockwell"/>
              </a:rPr>
              <a:t>Motorcycle </a:t>
            </a:r>
          </a:p>
          <a:p>
            <a:r>
              <a:rPr lang="en-US" sz="1867" i="1" dirty="0">
                <a:latin typeface="Rockwell"/>
                <a:cs typeface="Rockwell"/>
              </a:rPr>
              <a:t>Weightlifting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45816" y="5894705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Events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566000" y="3746011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Launch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843860" y="2981881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Motorcycle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211485" y="2205893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Weightlifting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503875" y="4554962"/>
            <a:ext cx="1642832" cy="61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Wrestling </a:t>
            </a:r>
          </a:p>
        </p:txBody>
      </p:sp>
      <p:sp>
        <p:nvSpPr>
          <p:cNvPr id="43" name="Slide Number Placeholder 8"/>
          <p:cNvSpPr txBox="1">
            <a:spLocks/>
          </p:cNvSpPr>
          <p:nvPr/>
        </p:nvSpPr>
        <p:spPr bwMode="auto">
          <a:xfrm>
            <a:off x="9787467" y="615512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44" name="Slide Number Placeholder 3"/>
          <p:cNvSpPr txBox="1">
            <a:spLocks/>
          </p:cNvSpPr>
          <p:nvPr/>
        </p:nvSpPr>
        <p:spPr bwMode="auto">
          <a:xfrm>
            <a:off x="9787467" y="6383722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5591" y="372409"/>
            <a:ext cx="1173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C0000"/>
                </a:solidFill>
                <a:latin typeface="Rockwell"/>
                <a:cs typeface="Rockwell"/>
              </a:rPr>
              <a:t>MONTHLY CONTENT MIX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479" y="1817544"/>
            <a:ext cx="1383712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33" b="1" dirty="0">
                <a:solidFill>
                  <a:srgbClr val="BC0000"/>
                </a:solidFill>
                <a:latin typeface="Rockwell"/>
                <a:cs typeface="Rockwell"/>
              </a:rPr>
              <a:t>Expand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30895" y="1803999"/>
            <a:ext cx="1502334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33" b="1" dirty="0">
                <a:solidFill>
                  <a:srgbClr val="BC0000"/>
                </a:solidFill>
                <a:latin typeface="Rockwell"/>
                <a:cs typeface="Rockwell"/>
              </a:rPr>
              <a:t>Explore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286734" y="1817544"/>
            <a:ext cx="1042273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33" b="1" dirty="0">
                <a:solidFill>
                  <a:srgbClr val="BC0000"/>
                </a:solidFill>
                <a:latin typeface="Rockwell"/>
                <a:cs typeface="Rockwell"/>
              </a:rPr>
              <a:t>Mass</a:t>
            </a:r>
          </a:p>
        </p:txBody>
      </p:sp>
      <p:sp>
        <p:nvSpPr>
          <p:cNvPr id="49" name="Flowchart: Alternate Process 7"/>
          <p:cNvSpPr/>
          <p:nvPr/>
        </p:nvSpPr>
        <p:spPr>
          <a:xfrm>
            <a:off x="160093" y="3429937"/>
            <a:ext cx="3098800" cy="84328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 smtClean="0">
                <a:latin typeface="Rockwell" panose="02060603020205020403" pitchFamily="18" charset="0"/>
              </a:rPr>
              <a:t>Geek Interests</a:t>
            </a:r>
            <a:endParaRPr lang="en-US" sz="1867" dirty="0">
              <a:latin typeface="Rockwell" panose="02060603020205020403" pitchFamily="18" charset="0"/>
            </a:endParaRPr>
          </a:p>
        </p:txBody>
      </p:sp>
      <p:pic>
        <p:nvPicPr>
          <p:cNvPr id="52" name="Picture 51" descr="https://d30y9cdsu7xlg0.cloudfront.net/png/681418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02" y="2320432"/>
            <a:ext cx="1374785" cy="13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7" y="2447016"/>
            <a:ext cx="574980" cy="5765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r="1666"/>
          <a:stretch/>
        </p:blipFill>
        <p:spPr>
          <a:xfrm>
            <a:off x="5732971" y="2383414"/>
            <a:ext cx="666984" cy="64393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92" y="3007825"/>
            <a:ext cx="892200" cy="8154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28" y="3776337"/>
            <a:ext cx="638779" cy="4530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7" y="3162663"/>
            <a:ext cx="817779" cy="5028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/>
          <a:stretch/>
        </p:blipFill>
        <p:spPr>
          <a:xfrm>
            <a:off x="5961706" y="3731733"/>
            <a:ext cx="565308" cy="54317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06" y="4273219"/>
            <a:ext cx="565308" cy="5238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01" y="4273218"/>
            <a:ext cx="1043705" cy="516953"/>
          </a:xfrm>
          <a:prstGeom prst="rect">
            <a:avLst/>
          </a:prstGeom>
        </p:spPr>
      </p:pic>
      <p:sp>
        <p:nvSpPr>
          <p:cNvPr id="62" name="Flowchart: Alternate Process 7"/>
          <p:cNvSpPr/>
          <p:nvPr/>
        </p:nvSpPr>
        <p:spPr>
          <a:xfrm>
            <a:off x="4242975" y="4792625"/>
            <a:ext cx="3098800" cy="37616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Rockwell" panose="02060603020205020403" pitchFamily="18" charset="0"/>
              </a:rPr>
              <a:t>New Audiences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99070" y="4273217"/>
            <a:ext cx="115768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>
                <a:solidFill>
                  <a:srgbClr val="BC0000"/>
                </a:solidFill>
                <a:latin typeface="Rockwell"/>
                <a:cs typeface="Rockwell"/>
              </a:rPr>
              <a:t>60%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215084" y="5254892"/>
            <a:ext cx="115768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>
                <a:solidFill>
                  <a:srgbClr val="BC0000"/>
                </a:solidFill>
                <a:latin typeface="Rockwell"/>
                <a:cs typeface="Rockwell"/>
              </a:rPr>
              <a:t>20%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286734" y="4058107"/>
            <a:ext cx="115768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>
                <a:solidFill>
                  <a:srgbClr val="BC0000"/>
                </a:solidFill>
                <a:latin typeface="Rockwell"/>
                <a:cs typeface="Rockwell"/>
              </a:rPr>
              <a:t>20%</a:t>
            </a:r>
          </a:p>
        </p:txBody>
      </p:sp>
      <p:sp>
        <p:nvSpPr>
          <p:cNvPr id="66" name="Flowchart: Alternate Process 7"/>
          <p:cNvSpPr/>
          <p:nvPr/>
        </p:nvSpPr>
        <p:spPr>
          <a:xfrm>
            <a:off x="8266537" y="2835440"/>
            <a:ext cx="3098800" cy="37616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latin typeface="Rockwell" panose="02060603020205020403" pitchFamily="18" charset="0"/>
              </a:rPr>
              <a:t>Arby’s Fan</a:t>
            </a:r>
          </a:p>
          <a:p>
            <a:pPr algn="ctr"/>
            <a:r>
              <a:rPr lang="en-US" sz="1867" dirty="0">
                <a:latin typeface="Rockwell" panose="02060603020205020403" pitchFamily="18" charset="0"/>
              </a:rPr>
              <a:t>Sell Focused </a:t>
            </a:r>
          </a:p>
          <a:p>
            <a:pPr algn="ctr"/>
            <a:r>
              <a:rPr lang="en-US" sz="1867" dirty="0">
                <a:latin typeface="Rockwell" panose="02060603020205020403" pitchFamily="18" charset="0"/>
              </a:rPr>
              <a:t>Holidays </a:t>
            </a:r>
          </a:p>
          <a:p>
            <a:pPr algn="ctr"/>
            <a:r>
              <a:rPr lang="en-US" sz="1867" dirty="0">
                <a:latin typeface="Rockwell" panose="02060603020205020403" pitchFamily="18" charset="0"/>
              </a:rPr>
              <a:t>Culture Moments</a:t>
            </a:r>
          </a:p>
          <a:p>
            <a:pPr algn="ctr"/>
            <a:r>
              <a:rPr lang="en-US" sz="1867" dirty="0">
                <a:latin typeface="Rockwell" panose="02060603020205020403" pitchFamily="18" charset="0"/>
              </a:rPr>
              <a:t>Common Knowledge </a:t>
            </a:r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 bwMode="auto">
          <a:xfrm>
            <a:off x="9787467" y="615512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9787467" y="6383722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48590" y="439038"/>
            <a:ext cx="11091644" cy="1028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FFFFFF"/>
                </a:solidFill>
              </a:rPr>
              <a:t>Posts That Make Us Proud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reen Shot 2016-05-25 at 9.34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2" y="1231547"/>
            <a:ext cx="3866348" cy="5013865"/>
          </a:xfrm>
          <a:prstGeom prst="rect">
            <a:avLst/>
          </a:prstGeom>
        </p:spPr>
      </p:pic>
      <p:pic>
        <p:nvPicPr>
          <p:cNvPr id="16" name="Picture 15" descr="Screen Shot 2016-05-25 at 9.35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8" y="1230209"/>
            <a:ext cx="3665681" cy="5015204"/>
          </a:xfrm>
          <a:prstGeom prst="rect">
            <a:avLst/>
          </a:prstGeom>
        </p:spPr>
      </p:pic>
      <p:pic>
        <p:nvPicPr>
          <p:cNvPr id="6" name="Picture 5" descr="Screen Shot 2016-06-29 at 2.53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94" y="1222189"/>
            <a:ext cx="4134681" cy="5023223"/>
          </a:xfrm>
          <a:prstGeom prst="rect">
            <a:avLst/>
          </a:prstGeom>
        </p:spPr>
      </p:pic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9787467" y="6256720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9787467" y="6485320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195118"/>
            <a:ext cx="5372100" cy="1897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5" y="195118"/>
            <a:ext cx="4689764" cy="1879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30" y="2584315"/>
            <a:ext cx="9525337" cy="217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30" y="4945937"/>
            <a:ext cx="9547095" cy="16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48590" y="439038"/>
            <a:ext cx="11091644" cy="1028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ckwell" charset="0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FFFFFF"/>
                </a:solidFill>
              </a:rPr>
              <a:t>Posts That Make Us Proud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6-05-25 at 9.33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" y="1230633"/>
            <a:ext cx="3981916" cy="5149252"/>
          </a:xfrm>
          <a:prstGeom prst="rect">
            <a:avLst/>
          </a:prstGeom>
        </p:spPr>
      </p:pic>
      <p:pic>
        <p:nvPicPr>
          <p:cNvPr id="8" name="Picture 7" descr="Screen Shot 2016-05-25 at 9.34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81" y="1231720"/>
            <a:ext cx="3910386" cy="5133222"/>
          </a:xfrm>
          <a:prstGeom prst="rect">
            <a:avLst/>
          </a:prstGeom>
        </p:spPr>
      </p:pic>
      <p:pic>
        <p:nvPicPr>
          <p:cNvPr id="9" name="Picture 8" descr="Screen Shot 2016-05-25 at 9.35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65" y="1226879"/>
            <a:ext cx="3858545" cy="5138062"/>
          </a:xfrm>
          <a:prstGeom prst="rect">
            <a:avLst/>
          </a:prstGeom>
        </p:spPr>
      </p:pic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9787467" y="632445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#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shakeupshow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9787467" y="6553052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ato Regular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Regular" charset="0"/>
                <a:ea typeface="MS PGothic" charset="0"/>
                <a:cs typeface="MS PGothic" charset="0"/>
              </a:rPr>
              <a:t>@Jmart730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Regular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Arby's">
      <a:dk1>
        <a:srgbClr val="000000"/>
      </a:dk1>
      <a:lt1>
        <a:srgbClr val="FFFFFF"/>
      </a:lt1>
      <a:dk2>
        <a:srgbClr val="C4222A"/>
      </a:dk2>
      <a:lt2>
        <a:srgbClr val="E7E6E6"/>
      </a:lt2>
      <a:accent1>
        <a:srgbClr val="0081AB"/>
      </a:accent1>
      <a:accent2>
        <a:srgbClr val="EDAD3C"/>
      </a:accent2>
      <a:accent3>
        <a:srgbClr val="008E67"/>
      </a:accent3>
      <a:accent4>
        <a:srgbClr val="FFEC38"/>
      </a:accent4>
      <a:accent5>
        <a:srgbClr val="4472C4"/>
      </a:accent5>
      <a:accent6>
        <a:srgbClr val="CF287C"/>
      </a:accent6>
      <a:hlink>
        <a:srgbClr val="D8222A"/>
      </a:hlink>
      <a:folHlink>
        <a:srgbClr val="0079A0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1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10315</TotalTime>
  <Words>388</Words>
  <Application>Microsoft Macintosh PowerPoint</Application>
  <PresentationFormat>Custom</PresentationFormat>
  <Paragraphs>165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14_Office Theme</vt:lpstr>
      <vt:lpstr>7_Content Page</vt:lpstr>
      <vt:lpstr>41_Content Page</vt:lpstr>
      <vt:lpstr> How to Take Your Twitter Strategy from Meh to Wow!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Masters of Marketing</dc:title>
  <dc:creator>Brown, Garrett</dc:creator>
  <cp:lastModifiedBy>Josh Martin</cp:lastModifiedBy>
  <cp:revision>188</cp:revision>
  <cp:lastPrinted>2017-04-13T15:07:48Z</cp:lastPrinted>
  <dcterms:created xsi:type="dcterms:W3CDTF">2015-10-07T21:03:26Z</dcterms:created>
  <dcterms:modified xsi:type="dcterms:W3CDTF">2017-05-11T17:59:21Z</dcterms:modified>
</cp:coreProperties>
</file>